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1463040"/>
            <a:ext cx="85313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微软雅黑"/>
              </a:defRPr>
            </a:pPr>
            <a:r>
              <a:t>立大志·中篇</a:t>
            </a:r>
          </a:p>
        </p:txBody>
      </p:sp>
      <p:sp>
        <p:nvSpPr>
          <p:cNvPr id="3" name="Rectangle 2"/>
          <p:cNvSpPr/>
          <p:nvPr/>
        </p:nvSpPr>
        <p:spPr>
          <a:xfrm>
            <a:off x="3657600" y="2697480"/>
            <a:ext cx="48737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828800" y="292608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微软雅黑"/>
              </a:defRPr>
            </a:pPr>
            <a:r>
              <a:t>职业竞争力的底层逻辑——高净值家庭的战略视野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上篇我们讲了三件事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回顾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554480"/>
            <a:ext cx="6858000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误区一："规划太早没用"——恰恰相反，早起步就是先发优势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误区二："未来说不准，不用想"——方向会变，大方向不会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误区三："长大了自然知道"——等来的不是成熟，是习惯固化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3474720"/>
            <a:ext cx="10515600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731520" y="3474720"/>
            <a:ext cx="36576" cy="292608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188720" y="3931920"/>
            <a:ext cx="96012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三大误区的共同错误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88720" y="448056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把职业规划当"明天的事"，而非"今天的战略布局"。那正确的认知是什么？这篇我们从底层一层一层拆开。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五层认知链：从表层到底层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9728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097280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117348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第一层：就业的本质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97280" y="155448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价值交换——稀缺和不可替代来自深度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205740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2057400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213360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第二层：深度怎么来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251460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不是学出来的，是"泡"出来的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301752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3017520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97280" y="309372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第三层：志向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97280" y="347472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持续深耕的前提——留下来的理由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397764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3977640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405384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第四层：大方向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97280" y="443484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锁定"不变的方向"，而非"具体的岗位"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4937760"/>
            <a:ext cx="105156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731520" y="4937760"/>
            <a:ext cx="73152" cy="8229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5013960"/>
            <a:ext cx="2743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第五层：为什么是你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97280" y="5394960"/>
            <a:ext cx="96012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高净值家庭的资源和视野优势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第一层：就业的本质是什么？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051560"/>
            <a:ext cx="10360152" cy="27432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23444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就业，本质上是"价值交换"——你提供解决问题的能力，社会给予你回报。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69164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问题的关键：什么决定了你解决问题的能力"稀缺"且"不可替代"？</a:t>
            </a:r>
          </a:p>
        </p:txBody>
      </p:sp>
      <p:sp>
        <p:nvSpPr>
          <p:cNvPr id="6" name="Rectangle 5"/>
          <p:cNvSpPr/>
          <p:nvPr/>
        </p:nvSpPr>
        <p:spPr>
          <a:xfrm>
            <a:off x="1371600" y="2743200"/>
            <a:ext cx="9445752" cy="347472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371600" y="2743200"/>
            <a:ext cx="36576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828800" y="301752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B7791F"/>
                </a:solidFill>
                <a:latin typeface="微软雅黑"/>
              </a:defRPr>
            </a:pPr>
            <a:r>
              <a:t>答案只有一个：深度。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28800" y="3657600"/>
            <a:ext cx="8531352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两年经验 → 能做"标准动作"，按流程完成已知任务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十年深耕 → 能解决"非标准问题"，面对未知也能找到方案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深度，是这个世界上唯一不可被快速复制的东西。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32004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第二层：深度是怎么来的？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1188720"/>
            <a:ext cx="94457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深度不是"学出来的"，是"泡出来的"。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1600" y="2103120"/>
            <a:ext cx="9445752" cy="38404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371600" y="2103120"/>
            <a:ext cx="36576" cy="384048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828800" y="2377440"/>
            <a:ext cx="8531352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任何领域的顶尖人才，都不是靠"短时间冲刺"达到的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他们是靠"长期浸泡"——每天进步一点点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一万小时定律揭示了一个基本事实：深度，需要时间的沉淀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8800" y="4114800"/>
            <a:ext cx="8531352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但问题来了：一个孩子，凭什么能在同一个方向上持续投入十年？不看旁边、不换赛道、不放弃？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B7791F"/>
                </a:solidFill>
                <a:latin typeface="微软雅黑"/>
              </a:defRPr>
            </a:pPr>
            <a:r>
              <a:t>→ 这就引出了第三层：志向。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第三层：持续深耕的前提是志向</a:t>
            </a:r>
          </a:p>
        </p:txBody>
      </p:sp>
      <p:sp>
        <p:nvSpPr>
          <p:cNvPr id="3" name="Rectangle 2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没有志向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6596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遇到瓶颈：这个方向不适合我，换一个吧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遇到枯燥：这有什么意思？不如做点好玩的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遇到诱惑：别人都那样了，我为什么还要这样？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结果：永远在重新开始，没有积累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18288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有志向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他知道自己为什么在这个方向上深耕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眼前的枯燥、瓶颈、诱惑，都是通往终点的必经之路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志向给了他"留下来的理由"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结果：十年如一日，不可替代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志向不是"我知道我要做什么"，而是"我知道我为什么要做"。这个"为什么"，支撑一个人投入十年、二十年、一辈子。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第四层："大方向"比"具体岗位"重要</a:t>
            </a:r>
          </a:p>
        </p:txBody>
      </p:sp>
      <p:sp>
        <p:nvSpPr>
          <p:cNvPr id="3" name="Rectangle 2"/>
          <p:cNvSpPr/>
          <p:nvPr/>
        </p:nvSpPr>
        <p:spPr>
          <a:xfrm>
            <a:off x="5989320" y="1463040"/>
            <a:ext cx="27432" cy="34747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73152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❌  锁定具体岗位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96596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"我不知道什么职业会吃香"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"AI来了，今天的热门明天可能消失"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想帮孩子锁定一个"安全岗位"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结论：太不确定了，没法规划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0" y="1463040"/>
            <a:ext cx="237744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微软雅黑"/>
              </a:defRPr>
            </a:pPr>
            <a:r>
              <a:t>✓  确定大方向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1965960"/>
            <a:ext cx="50292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"我要解决人类健康问题"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具体职业会变，但大方向不会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在心外科还是神经内科，都可以</a:t>
            </a:r>
          </a:p>
          <a:p>
            <a:pPr>
              <a:spcAft>
                <a:spcPts val="400"/>
              </a:spcAft>
              <a:defRPr sz="2200">
                <a:solidFill>
                  <a:srgbClr val="1E293B"/>
                </a:solidFill>
                <a:latin typeface="微软雅黑"/>
              </a:defRPr>
              <a:lnSpc>
                <a:spcPct val="160000"/>
              </a:lnSpc>
            </a:pPr>
            <a:r>
              <a:t>方向对了，具体路径可灵活调整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389120"/>
            <a:ext cx="103601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大方向对了，路径可以灵活调整。大方向错了，再努力也是在错误的方向上浪费生命。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"/>
            <a:ext cx="103601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中篇总结：完整的认知链条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05840"/>
            <a:ext cx="10058400" cy="6858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05840"/>
            <a:ext cx="73152" cy="685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110744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第一层·就业本质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41224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价值交换 → 稀缺来自深度</a:t>
            </a:r>
          </a:p>
        </p:txBody>
      </p:sp>
      <p:sp>
        <p:nvSpPr>
          <p:cNvPr id="7" name="Rectangle 6"/>
          <p:cNvSpPr/>
          <p:nvPr/>
        </p:nvSpPr>
        <p:spPr>
          <a:xfrm>
            <a:off x="1069848" y="1828800"/>
            <a:ext cx="10058400" cy="6858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" y="1828800"/>
            <a:ext cx="73152" cy="685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371600" y="193040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第二层·深度来源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223520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学不出来，是长期"泡"出来的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9848" y="2651760"/>
            <a:ext cx="10058400" cy="6858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69848" y="2651760"/>
            <a:ext cx="73152" cy="685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371600" y="275336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第三层·志向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05816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支撑持续深耕的底层力量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069848" y="3474720"/>
            <a:ext cx="10058400" cy="6858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69848" y="3474720"/>
            <a:ext cx="73152" cy="685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371600" y="357632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第四层·大方向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388112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锁定不变的方向，不锁定具体岗位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69848" y="4297680"/>
            <a:ext cx="10058400" cy="6858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69848" y="4297680"/>
            <a:ext cx="73152" cy="6858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371600" y="4399280"/>
            <a:ext cx="320040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800" b="1">
                <a:solidFill>
                  <a:srgbClr val="1E293B"/>
                </a:solidFill>
                <a:latin typeface="微软雅黑"/>
              </a:defRPr>
            </a:pPr>
            <a:r>
              <a:t>第五层·你的优势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371600" y="4704080"/>
            <a:ext cx="9144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高净值家庭有资源、视野和判断力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69848" y="5212080"/>
            <a:ext cx="10058400" cy="77724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1371600" y="5303520"/>
            <a:ext cx="9445752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微软雅黑"/>
              </a:defRPr>
            </a:pPr>
            <a:r>
              <a:t>职业竞争力的本质 = 深度 × 时间 × 志向。不是学历证书，不是技能清单。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4400" y="6126480"/>
            <a:ext cx="103601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B7791F"/>
                </a:solidFill>
                <a:latin typeface="微软雅黑"/>
              </a:defRPr>
            </a:pPr>
            <a:r>
              <a:t>有志向的孩子 vs 没有志向的孩子，差距有多大？——下篇用直观对比告诉你。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731520"/>
            <a:ext cx="10360152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1E293B"/>
                </a:solidFill>
                <a:latin typeface="微软雅黑"/>
              </a:defRPr>
            </a:pPr>
            <a:r>
              <a:t>立大志·中篇 完</a:t>
            </a:r>
          </a:p>
        </p:txBody>
      </p:sp>
      <p:sp>
        <p:nvSpPr>
          <p:cNvPr id="3" name="Rectangle 2"/>
          <p:cNvSpPr/>
          <p:nvPr/>
        </p:nvSpPr>
        <p:spPr>
          <a:xfrm>
            <a:off x="1828800" y="2560320"/>
            <a:ext cx="8531352" cy="22860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286000" y="269748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286000" y="3017520"/>
            <a:ext cx="7616952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B7791F"/>
                </a:solidFill>
                <a:latin typeface="微软雅黑"/>
              </a:defRPr>
            </a:pPr>
            <a:r>
              <a:t>立大志·让孩子赢在起跑点。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4617720"/>
            <a:ext cx="7616952" cy="18288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828800" y="5029200"/>
            <a:ext cx="8531352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微软雅黑"/>
              </a:defRPr>
            </a:pPr>
            <a:r>
              <a:t>下篇待续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